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5" r:id="rId2"/>
  </p:sldMasterIdLst>
  <p:notesMasterIdLst>
    <p:notesMasterId r:id="rId20"/>
  </p:notesMasterIdLst>
  <p:sldIdLst>
    <p:sldId id="256" r:id="rId3"/>
    <p:sldId id="257" r:id="rId4"/>
    <p:sldId id="258" r:id="rId5"/>
    <p:sldId id="272" r:id="rId6"/>
    <p:sldId id="260" r:id="rId7"/>
    <p:sldId id="261" r:id="rId8"/>
    <p:sldId id="273" r:id="rId9"/>
    <p:sldId id="274" r:id="rId10"/>
    <p:sldId id="275" r:id="rId11"/>
    <p:sldId id="262" r:id="rId12"/>
    <p:sldId id="263" r:id="rId13"/>
    <p:sldId id="266" r:id="rId14"/>
    <p:sldId id="267" r:id="rId15"/>
    <p:sldId id="269" r:id="rId16"/>
    <p:sldId id="270" r:id="rId17"/>
    <p:sldId id="265" r:id="rId18"/>
    <p:sldId id="276" r:id="rId19"/>
  </p:sldIdLst>
  <p:sldSz cx="14630400" cy="8229600"/>
  <p:notesSz cx="6797675" cy="9926638"/>
  <p:embeddedFontLst>
    <p:embeddedFont>
      <p:font typeface="Fraunces Extra Bold" panose="020B0604020202020204" charset="0"/>
      <p:regular r:id="rId21"/>
    </p:embeddedFont>
    <p:embeddedFont>
      <p:font typeface="Nobile" panose="020B0604020202020204" charset="0"/>
      <p:regular r:id="rId22"/>
    </p:embeddedFont>
    <p:embeddedFont>
      <p:font typeface="Nunito Sans" pitchFamily="2" charset="0"/>
      <p:regular r:id="rId23"/>
      <p:bold r:id="rId24"/>
      <p:italic r:id="rId25"/>
      <p:boldItalic r:id="rId26"/>
    </p:embeddedFont>
    <p:embeddedFont>
      <p:font typeface="Nunito Sans Bold" pitchFamily="2" charset="0"/>
      <p:bold r:id="rId27"/>
    </p:embeddedFont>
    <p:embeddedFont>
      <p:font typeface="Source Sans 3" panose="020B0604020202020204" charset="0"/>
      <p:regular r:id="rId28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7" d="100"/>
          <a:sy n="67" d="100"/>
        </p:scale>
        <p:origin x="50" y="2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12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8929" tIns="24464" rIns="48929" bIns="2446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8929" tIns="24464" rIns="48929" bIns="24464"/>
          <a:lstStyle/>
          <a:p>
            <a:pPr defTabSz="668884"/>
            <a:fld id="{F7021451-1387-4CA6-816F-3879F97B5CBC}" type="slidenum">
              <a:rPr lang="en-US" sz="1300">
                <a:solidFill>
                  <a:prstClr val="black"/>
                </a:solidFill>
                <a:latin typeface="Aptos" panose="02110004020202020204"/>
              </a:rPr>
              <a:pPr defTabSz="668884"/>
              <a:t>10</a:t>
            </a:fld>
            <a:endParaRPr lang="en-US" sz="13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8929" tIns="24464" rIns="48929" bIns="2446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8929" tIns="24464" rIns="48929" bIns="24464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8929" tIns="24464" rIns="48929" bIns="2446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8929" tIns="24464" rIns="48929" bIns="24464"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8929" tIns="24464" rIns="48929" bIns="2446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8929" tIns="24464" rIns="48929" bIns="24464"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38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8929" tIns="24464" rIns="48929" bIns="2446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8929" tIns="24464" rIns="48929" bIns="24464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88" tIns="33444" rIns="66888" bIns="3344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88" tIns="33444" rIns="66888" bIns="33444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8929" tIns="24464" rIns="48929" bIns="2446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8929" tIns="24464" rIns="48929" bIns="24464"/>
          <a:lstStyle/>
          <a:p>
            <a:pPr defTabSz="668884"/>
            <a:fld id="{F7021451-1387-4CA6-816F-3879F97B5CBC}" type="slidenum">
              <a:rPr lang="en-US" sz="1300">
                <a:solidFill>
                  <a:prstClr val="black"/>
                </a:solidFill>
                <a:latin typeface="Aptos" panose="02110004020202020204"/>
              </a:rPr>
              <a:pPr defTabSz="668884"/>
              <a:t>7</a:t>
            </a:fld>
            <a:endParaRPr lang="en-US" sz="13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8929" tIns="24464" rIns="48929" bIns="2446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8929" tIns="24464" rIns="48929" bIns="24464"/>
          <a:lstStyle/>
          <a:p>
            <a:pPr defTabSz="668884"/>
            <a:fld id="{F7021451-1387-4CA6-816F-3879F97B5CBC}" type="slidenum">
              <a:rPr lang="en-US" sz="1300">
                <a:solidFill>
                  <a:prstClr val="black"/>
                </a:solidFill>
                <a:latin typeface="Aptos" panose="02110004020202020204"/>
              </a:rPr>
              <a:pPr defTabSz="668884"/>
              <a:t>8</a:t>
            </a:fld>
            <a:endParaRPr lang="en-US" sz="13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8929" tIns="24464" rIns="48929" bIns="2446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8929" tIns="24464" rIns="48929" bIns="24464"/>
          <a:lstStyle/>
          <a:p>
            <a:pPr defTabSz="668884"/>
            <a:fld id="{F7021451-1387-4CA6-816F-3879F97B5CBC}" type="slidenum">
              <a:rPr lang="en-US" sz="1300">
                <a:solidFill>
                  <a:prstClr val="black"/>
                </a:solidFill>
                <a:latin typeface="Aptos" panose="02110004020202020204"/>
              </a:rPr>
              <a:pPr defTabSz="668884"/>
              <a:t>9</a:t>
            </a:fld>
            <a:endParaRPr lang="en-US" sz="130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777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2617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144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0701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9377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9575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697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1556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0086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306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3798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6760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0390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5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72877" y="3363411"/>
            <a:ext cx="8571123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ans" pitchFamily="2" charset="0"/>
                <a:ea typeface="Fraunces Extra Bold" pitchFamily="34" charset="-122"/>
                <a:cs typeface="Fraunces Extra Bold" pitchFamily="34" charset="-120"/>
              </a:rPr>
              <a:t>Projeto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" pitchFamily="2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ans" pitchFamily="2" charset="0"/>
                <a:ea typeface="Nobile" pitchFamily="34" charset="-122"/>
                <a:cs typeface="Nobile" pitchFamily="34" charset="-120"/>
              </a:rPr>
              <a:t>C.A.P.A.C.I.T.A.R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" pitchFamily="2" charset="0"/>
                <a:ea typeface="Nobile" pitchFamily="34" charset="-122"/>
                <a:cs typeface="Nobile" pitchFamily="34" charset="-120"/>
              </a:rPr>
              <a:t>. para Agir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ans" pitchFamily="2" charset="0"/>
                <a:ea typeface="Nobile" pitchFamily="34" charset="-122"/>
                <a:cs typeface="Nobile" pitchFamily="34" charset="-120"/>
              </a:rPr>
              <a:t>em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" pitchFamily="2" charset="0"/>
                <a:ea typeface="Nobile" pitchFamily="34" charset="-122"/>
                <a:cs typeface="Nobile" pitchFamily="34" charset="-120"/>
              </a:rPr>
              <a:t> Rede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Nunito Sans" pitchFamily="2" charset="0"/>
              <a:ea typeface="Nobile" pitchFamily="34" charset="-122"/>
              <a:cs typeface="Nobile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endParaRPr lang="en-US" sz="2800" dirty="0">
              <a:latin typeface="Nobile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72877" y="4063716"/>
            <a:ext cx="8227623" cy="1329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Conectar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, Ativar, Partilhar, Aprender, Colaborar, Inovar, Transformar, Agir, Rede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699D985-901C-9E80-A8BE-4A95FF1E6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08" y="7182080"/>
            <a:ext cx="7601638" cy="66003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0815DEF-CCAA-10BC-EC27-2FD939304062}"/>
              </a:ext>
            </a:extLst>
          </p:cNvPr>
          <p:cNvSpPr txBox="1"/>
          <p:nvPr/>
        </p:nvSpPr>
        <p:spPr>
          <a:xfrm>
            <a:off x="572877" y="6430433"/>
            <a:ext cx="799824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0" i="0" dirty="0">
                <a:solidFill>
                  <a:srgbClr val="2C3249"/>
                </a:solidFill>
                <a:effectLst/>
                <a:latin typeface="Source Sans 3" panose="020B0604020202020204" charset="0"/>
              </a:rPr>
              <a:t>Capacitação de Parceiros da Economia Social do Conselho Nacional de Economia Social</a:t>
            </a:r>
            <a:r>
              <a:rPr lang="pt-PT" sz="1400" dirty="0">
                <a:latin typeface="Source Sans 3" panose="020B0604020202020204" charset="0"/>
              </a:rPr>
              <a:t> </a:t>
            </a:r>
            <a:br>
              <a:rPr lang="pt-PT" sz="1600" dirty="0"/>
            </a:br>
            <a:endParaRPr lang="pt-PT" sz="1600" dirty="0"/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81204B55-9A10-4A27-8B69-DB91E02DA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7EBC1A-CA4F-3F56-A71B-9433EE93F70B}"/>
              </a:ext>
            </a:extLst>
          </p:cNvPr>
          <p:cNvSpPr txBox="1"/>
          <p:nvPr/>
        </p:nvSpPr>
        <p:spPr>
          <a:xfrm>
            <a:off x="1255923" y="5094630"/>
            <a:ext cx="7315200" cy="386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400" b="1" i="1" dirty="0" err="1">
                <a:solidFill>
                  <a:srgbClr val="3D3838"/>
                </a:solidFill>
                <a:latin typeface="Source Sans 3" panose="020B0604020202020204" charset="0"/>
                <a:ea typeface="Source Sans 3" pitchFamily="34" charset="-122"/>
                <a:cs typeface="Source Sans 3" pitchFamily="34" charset="-120"/>
              </a:rPr>
              <a:t>Capacitar</a:t>
            </a:r>
            <a:r>
              <a:rPr lang="en-US" sz="1400" b="1" i="1" dirty="0">
                <a:solidFill>
                  <a:srgbClr val="3D3838"/>
                </a:solidFill>
                <a:latin typeface="Source Sans 3" panose="020B060402020202020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400" b="1" i="1" dirty="0" err="1">
                <a:solidFill>
                  <a:srgbClr val="3D3838"/>
                </a:solidFill>
                <a:latin typeface="Source Sans 3" panose="020B0604020202020204" charset="0"/>
                <a:ea typeface="Source Sans 3" pitchFamily="34" charset="-122"/>
                <a:cs typeface="Source Sans 3" pitchFamily="34" charset="-120"/>
              </a:rPr>
              <a:t>Representar</a:t>
            </a:r>
            <a:r>
              <a:rPr lang="en-US" sz="1400" b="1" i="1" dirty="0">
                <a:solidFill>
                  <a:srgbClr val="3D3838"/>
                </a:solidFill>
                <a:latin typeface="Source Sans 3" panose="020B060402020202020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1400" b="1" i="1" dirty="0" err="1">
                <a:solidFill>
                  <a:srgbClr val="3D3838"/>
                </a:solidFill>
                <a:latin typeface="Source Sans 3" panose="020B0604020202020204" charset="0"/>
                <a:ea typeface="Source Sans 3" pitchFamily="34" charset="-122"/>
                <a:cs typeface="Source Sans 3" pitchFamily="34" charset="-120"/>
              </a:rPr>
              <a:t>Valorizar</a:t>
            </a:r>
            <a:r>
              <a:rPr lang="en-US" sz="1400" b="1" i="1" dirty="0">
                <a:solidFill>
                  <a:srgbClr val="3D3838"/>
                </a:solidFill>
                <a:latin typeface="Source Sans 3" panose="020B0604020202020204" charset="0"/>
                <a:ea typeface="Source Sans 3" pitchFamily="34" charset="-122"/>
                <a:cs typeface="Source Sans 3" pitchFamily="34" charset="-120"/>
              </a:rPr>
              <a:t> o Desenvolvimento Local </a:t>
            </a:r>
            <a:r>
              <a:rPr lang="en-US" sz="1400" b="1" i="1" dirty="0" err="1">
                <a:solidFill>
                  <a:srgbClr val="3D3838"/>
                </a:solidFill>
                <a:latin typeface="Source Sans 3" panose="020B0604020202020204" charset="0"/>
                <a:ea typeface="Source Sans 3" pitchFamily="34" charset="-122"/>
                <a:cs typeface="Source Sans 3" pitchFamily="34" charset="-120"/>
              </a:rPr>
              <a:t>em</a:t>
            </a:r>
            <a:r>
              <a:rPr lang="en-US" sz="1400" b="1" i="1" dirty="0">
                <a:solidFill>
                  <a:srgbClr val="3D3838"/>
                </a:solidFill>
                <a:latin typeface="Source Sans 3" panose="020B0604020202020204" charset="0"/>
                <a:ea typeface="Source Sans 3" pitchFamily="34" charset="-122"/>
                <a:cs typeface="Source Sans 3" pitchFamily="34" charset="-120"/>
              </a:rPr>
              <a:t> Portugal</a:t>
            </a:r>
            <a:endParaRPr lang="en-US" sz="1400" b="1" i="1" dirty="0">
              <a:latin typeface="Source Sans 3" panose="020B0604020202020204" charset="0"/>
            </a:endParaRPr>
          </a:p>
        </p:txBody>
      </p:sp>
      <p:pic>
        <p:nvPicPr>
          <p:cNvPr id="13" name="Imagem 12" descr="Uma imagem com texto, Tipo de letra, logótipo, Gráficos&#10;&#10;Os conteúdos gerados por IA podem estar incorretos.">
            <a:extLst>
              <a:ext uri="{FF2B5EF4-FFF2-40B4-BE49-F238E27FC236}">
                <a16:creationId xmlns:a16="http://schemas.microsoft.com/office/drawing/2014/main" id="{39270785-F366-6943-6AD1-F53E52247C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88" y="349298"/>
            <a:ext cx="4610100" cy="23717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1735" y="3010707"/>
            <a:ext cx="952238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AnimAÇÃO: Eventos Marca Animar e Cooperação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551735" y="383520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linha de animação promove a mobilização da rede através de grandes eventos nacionais, roteiros territoriais e iniciativas de cooperação que reforçam a identidade coletiva e o impacto da Animar.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551735" y="4622582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Nunito Sans" pitchFamily="2" charset="0"/>
                <a:ea typeface="Source Sans 3" pitchFamily="34" charset="-122"/>
                <a:cs typeface="Source Sans 3" pitchFamily="34" charset="-120"/>
              </a:rPr>
              <a:t>Dia do Desenvolvimento Local</a:t>
            </a:r>
            <a:endParaRPr lang="en-US" sz="1550" b="1" dirty="0">
              <a:solidFill>
                <a:schemeClr val="tx1">
                  <a:lumMod val="85000"/>
                  <a:lumOff val="15000"/>
                </a:schemeClr>
              </a:solidFill>
              <a:latin typeface="Nunito Sans" pitchFamily="2" charset="0"/>
              <a:ea typeface="Source Sans 3" pitchFamily="34" charset="-122"/>
              <a:cs typeface="Source Sans 3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3 edições com dimensão internacional, incluindo a Distinção Cidadania e Território que valoriza boas práticas locais e promove debate político-técnico com decisores públicos, académicos e organizações comunitárias.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551735" y="6453171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MANIFESTA</a:t>
            </a:r>
            <a:endParaRPr lang="en-US" sz="1550" b="1" dirty="0">
              <a:solidFill>
                <a:srgbClr val="3D3838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XIV edição nacional integrando assembleia deliberativa, feira de projetos e festa cultural, consolidando-se como expressão máxima da rede enquanto movimento de desenvolvimento local.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64874" y="4495902"/>
            <a:ext cx="30681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Roteiro Políticas e Práticas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64874" y="4880500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5 encontros descentralizados distribuídos pelas regiões do país, combinando debate estratégico, partilha de práticas e visitas de campo em metodologia de benchmarking e peer learning.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64874" y="6155395"/>
            <a:ext cx="41295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Cooperação #Rede Animar em Ação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564874" y="6560846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6 Plataformas Temáticas e 1 geral ativas, produzindo 9 documentos de posicionamento e propostas de política pública em formato colaborativo, reforçando parcerias com CPV, APPI, Fórum dos ODS e outras redes.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29010170-7F13-5ED2-1631-0E9B54CFC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74" y="0"/>
            <a:ext cx="14630400" cy="26884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3970"/>
            <a:ext cx="858464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ValoraÇÃO: Comunicação Estratégica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7502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eixo de valorização garante visibilidade pública e comunicação estratégica da rede através de múltiplos canais e formatos, fortalecendo o reconhecimento do movimento de desenvolvimento local.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042999"/>
            <a:ext cx="595313" cy="59531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37109" y="3042999"/>
            <a:ext cx="28952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Produção de Newsletters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637109" y="3472220"/>
            <a:ext cx="555402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AutoNum type="arabicPlain" startAt="117"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Newsletters</a:t>
            </a:r>
          </a:p>
          <a:p>
            <a:pPr algn="l">
              <a:lnSpc>
                <a:spcPts val="2500"/>
              </a:lnSpc>
            </a:pP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EntreNos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InfoAnimar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Base de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Financimentos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144" y="3042999"/>
            <a:ext cx="595313" cy="59531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82464" y="3042999"/>
            <a:ext cx="33623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Podcast e Conteúdos Digitais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8282464" y="3472220"/>
            <a:ext cx="5554147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Continuidade do Podcast "Inquietações", produção de vídeos curtos e publicações temáticas, com catálogo no canal YouTube articulado com webinários.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Inclui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1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publicação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annual,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revista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Voz e Voz/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Livro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DL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5139214"/>
            <a:ext cx="595313" cy="59531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637109" y="5139214"/>
            <a:ext cx="29701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Portal e Biblioteca Digital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 7"/>
          <p:cNvSpPr/>
          <p:nvPr/>
        </p:nvSpPr>
        <p:spPr>
          <a:xfrm>
            <a:off x="1637109" y="5568434"/>
            <a:ext cx="555402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Modernização do acervo digital com integração de 60 novos recursos (publicações, vídeos, podcasts, boas práticas), motor de pesquisa intuitivo e boas práticas de acessibilidade.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9144" y="5139214"/>
            <a:ext cx="595313" cy="59531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282464" y="5139214"/>
            <a:ext cx="272462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Assessoria de Imprensa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 9"/>
          <p:cNvSpPr/>
          <p:nvPr/>
        </p:nvSpPr>
        <p:spPr>
          <a:xfrm>
            <a:off x="8282464" y="5568434"/>
            <a:ext cx="55541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21 comunicados e artigos enviados para órgãos de comunicação, 5 entrevistas/reportagens realizadas, com relatórios anuais de monitorização de métricas de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visibilidade</a:t>
            </a:r>
            <a:endParaRPr lang="en-US" sz="1550" dirty="0"/>
          </a:p>
        </p:txBody>
      </p:sp>
      <p:sp>
        <p:nvSpPr>
          <p:cNvPr id="16" name="Text 10"/>
          <p:cNvSpPr/>
          <p:nvPr/>
        </p:nvSpPr>
        <p:spPr>
          <a:xfrm>
            <a:off x="793789" y="692294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Meta de Impacto: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</a:rPr>
              <a:t>Aumento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</a:rPr>
              <a:t> de 10% no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</a:rPr>
              <a:t>alcance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</a:rPr>
              <a:t> digital e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</a:rPr>
              <a:t>reconhecimento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</a:rPr>
              <a:t>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</a:rPr>
              <a:t>público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</a:rPr>
              <a:t> da Rede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</a:rPr>
              <a:t>através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</a:rPr>
              <a:t> de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</a:rPr>
              <a:t>comunicação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</a:rPr>
              <a:t>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</a:rPr>
              <a:t>estratégica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</a:rPr>
              <a:t>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</a:rPr>
              <a:t>multicanal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</a:rPr>
              <a:t>.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</a:rPr>
              <a:t>(YouTube, Spotify, website e redes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</a:rPr>
              <a:t>sociais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</a:rPr>
              <a:t>).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35035" y="683176"/>
            <a:ext cx="7128272" cy="550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InovAÇÃO</a:t>
            </a:r>
            <a:r>
              <a:rPr kumimoji="0" lang="en-US" sz="345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: </a:t>
            </a:r>
            <a:r>
              <a:rPr lang="en-US" sz="345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Laboratórios</a:t>
            </a:r>
            <a:r>
              <a:rPr lang="en-US" sz="34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 de Inovação Social</a:t>
            </a:r>
            <a:endParaRPr lang="en-US" sz="3450" dirty="0">
              <a:solidFill>
                <a:schemeClr val="tx1">
                  <a:lumMod val="85000"/>
                  <a:lumOff val="15000"/>
                </a:schemeClr>
              </a:solidFill>
              <a:latin typeface="Nobile" panose="020B060402020202020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35" y="1556151"/>
            <a:ext cx="12160329" cy="533411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20321" y="5287315"/>
            <a:ext cx="1837849" cy="329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Cocriação</a:t>
            </a:r>
            <a:endParaRPr lang="en-US" sz="20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20321" y="5709986"/>
            <a:ext cx="1837849" cy="701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Desenvolver soluções com stakeholders</a:t>
            </a:r>
            <a:endParaRPr lang="en-US" sz="16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758732" y="5192068"/>
            <a:ext cx="1837850" cy="658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Transferência</a:t>
            </a:r>
            <a:endParaRPr lang="en-US" sz="20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758732" y="5656406"/>
            <a:ext cx="1837850" cy="467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Escalar e partilhar práticas eficazes</a:t>
            </a:r>
            <a:endParaRPr lang="en-US" sz="16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065467" y="2035568"/>
            <a:ext cx="1837849" cy="329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Diagnóstico</a:t>
            </a:r>
            <a:endParaRPr lang="en-US" sz="20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065467" y="2458238"/>
            <a:ext cx="1837849" cy="701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Participação da comunidade e mapeamento</a:t>
            </a:r>
            <a:endParaRPr lang="en-US" sz="16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880477" y="2035568"/>
            <a:ext cx="1837850" cy="3290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Testagem</a:t>
            </a:r>
            <a:endParaRPr lang="en-US" sz="20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880477" y="2458238"/>
            <a:ext cx="1837850" cy="701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Experimentar protótipos no território</a:t>
            </a:r>
            <a:endParaRPr lang="en-US" sz="16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235035" y="7097732"/>
            <a:ext cx="12160329" cy="500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Quatro laboratórios em territórios piloto para experimentação de políticas públicas locais, articulados com autarquias, universidades e comunidades.</a:t>
            </a:r>
            <a:endParaRPr lang="en-US" sz="13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235035" y="7473315"/>
            <a:ext cx="12160329" cy="250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Metodologia colaborativa que transforma conhecimento local em soluções replicáveis para desenvolvimento sustentável.</a:t>
            </a:r>
            <a:endParaRPr lang="en-US" sz="13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5537" y="936664"/>
            <a:ext cx="7661910" cy="1323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Transição Digital e Inteligência Artificial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Nobile" panose="020B060402020202020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979170" y="2305645"/>
            <a:ext cx="22860" cy="5237917"/>
          </a:xfrm>
          <a:prstGeom prst="roundRect">
            <a:avLst>
              <a:gd name="adj" fmla="val 83359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5" name="Shape 2"/>
          <p:cNvSpPr/>
          <p:nvPr/>
        </p:nvSpPr>
        <p:spPr>
          <a:xfrm>
            <a:off x="1194495" y="2532340"/>
            <a:ext cx="635079" cy="22860"/>
          </a:xfrm>
          <a:prstGeom prst="roundRect">
            <a:avLst>
              <a:gd name="adj" fmla="val 83359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6" name="Shape 3"/>
          <p:cNvSpPr/>
          <p:nvPr/>
        </p:nvSpPr>
        <p:spPr>
          <a:xfrm>
            <a:off x="740985" y="2305645"/>
            <a:ext cx="476369" cy="476369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P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820341" y="2345293"/>
            <a:ext cx="31754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2037874" y="2378393"/>
            <a:ext cx="3569613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Modernização Tecnológica</a:t>
            </a:r>
            <a:endParaRPr lang="en-US" sz="2050" dirty="0">
              <a:solidFill>
                <a:schemeClr val="tx1">
                  <a:lumMod val="85000"/>
                  <a:lumOff val="15000"/>
                </a:schemeClr>
              </a:solidFill>
              <a:latin typeface="Nobile" panose="020B060402020202020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037874" y="2860714"/>
            <a:ext cx="6365081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Aquisição de equipamentos e atualização de </a:t>
            </a:r>
            <a:r>
              <a:rPr lang="en-US" sz="16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infraestruturas</a:t>
            </a:r>
            <a:r>
              <a:rPr lang="en-US" sz="16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6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digitais</a:t>
            </a:r>
            <a:endParaRPr lang="en-US" sz="16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194495" y="4104323"/>
            <a:ext cx="635079" cy="22860"/>
          </a:xfrm>
          <a:prstGeom prst="roundRect">
            <a:avLst>
              <a:gd name="adj" fmla="val 83359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11" name="Shape 8"/>
          <p:cNvSpPr/>
          <p:nvPr/>
        </p:nvSpPr>
        <p:spPr>
          <a:xfrm>
            <a:off x="740985" y="3877628"/>
            <a:ext cx="476369" cy="476369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P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820341" y="3917275"/>
            <a:ext cx="31754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500" dirty="0"/>
          </a:p>
        </p:txBody>
      </p:sp>
      <p:sp>
        <p:nvSpPr>
          <p:cNvPr id="13" name="Text 10"/>
          <p:cNvSpPr/>
          <p:nvPr/>
        </p:nvSpPr>
        <p:spPr>
          <a:xfrm>
            <a:off x="2037874" y="3950375"/>
            <a:ext cx="3326844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Automação de Processos</a:t>
            </a:r>
            <a:endParaRPr lang="en-US" sz="2050" dirty="0">
              <a:solidFill>
                <a:schemeClr val="tx1">
                  <a:lumMod val="85000"/>
                  <a:lumOff val="15000"/>
                </a:schemeClr>
              </a:solidFill>
              <a:latin typeface="Nobile" panose="020B060402020202020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037874" y="4432697"/>
            <a:ext cx="6365081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Plataformas colaborativas para gestão e comunicação eficiente</a:t>
            </a:r>
            <a:endParaRPr lang="en-US" sz="16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194495" y="5676305"/>
            <a:ext cx="635079" cy="22860"/>
          </a:xfrm>
          <a:prstGeom prst="roundRect">
            <a:avLst>
              <a:gd name="adj" fmla="val 83359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16" name="Shape 13"/>
          <p:cNvSpPr/>
          <p:nvPr/>
        </p:nvSpPr>
        <p:spPr>
          <a:xfrm>
            <a:off x="740985" y="5449610"/>
            <a:ext cx="476369" cy="476369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17" name="Text 14"/>
          <p:cNvSpPr/>
          <p:nvPr/>
        </p:nvSpPr>
        <p:spPr>
          <a:xfrm>
            <a:off x="820341" y="5489258"/>
            <a:ext cx="31754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Text 15"/>
          <p:cNvSpPr/>
          <p:nvPr/>
        </p:nvSpPr>
        <p:spPr>
          <a:xfrm>
            <a:off x="2037874" y="5522357"/>
            <a:ext cx="264664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Gestão Documental</a:t>
            </a:r>
            <a:endParaRPr lang="en-US" sz="2050" dirty="0">
              <a:solidFill>
                <a:schemeClr val="tx1">
                  <a:lumMod val="85000"/>
                  <a:lumOff val="15000"/>
                </a:schemeClr>
              </a:solidFill>
              <a:latin typeface="Nobile" panose="020B060402020202020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2037874" y="6004679"/>
            <a:ext cx="6365081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Digitalização de 100% do arquivo morto institucional</a:t>
            </a:r>
            <a:endParaRPr lang="en-US" sz="16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1194495" y="6920865"/>
            <a:ext cx="635079" cy="22860"/>
          </a:xfrm>
          <a:prstGeom prst="roundRect">
            <a:avLst>
              <a:gd name="adj" fmla="val 833592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21" name="Shape 18"/>
          <p:cNvSpPr/>
          <p:nvPr/>
        </p:nvSpPr>
        <p:spPr>
          <a:xfrm>
            <a:off x="740985" y="6694170"/>
            <a:ext cx="476369" cy="476369"/>
          </a:xfrm>
          <a:prstGeom prst="roundRect">
            <a:avLst>
              <a:gd name="adj" fmla="val 4000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22" name="Text 19"/>
          <p:cNvSpPr/>
          <p:nvPr/>
        </p:nvSpPr>
        <p:spPr>
          <a:xfrm>
            <a:off x="820341" y="6733818"/>
            <a:ext cx="317540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Text 20"/>
          <p:cNvSpPr/>
          <p:nvPr/>
        </p:nvSpPr>
        <p:spPr>
          <a:xfrm>
            <a:off x="2037874" y="6800016"/>
            <a:ext cx="264664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Integração de IA</a:t>
            </a:r>
            <a:endParaRPr lang="en-US" sz="2050" dirty="0">
              <a:solidFill>
                <a:schemeClr val="tx1">
                  <a:lumMod val="85000"/>
                  <a:lumOff val="15000"/>
                </a:schemeClr>
              </a:solidFill>
              <a:latin typeface="Nobile" panose="020B0604020202020204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2037874" y="7216140"/>
            <a:ext cx="6365081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Soluções éticas de apoio à decisão e análise de dados</a:t>
            </a:r>
            <a:endParaRPr lang="en-US" sz="16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25203" y="460653"/>
            <a:ext cx="5456753" cy="515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0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Monitorização e Avaliação</a:t>
            </a:r>
            <a:endParaRPr lang="en-US" sz="3200" dirty="0">
              <a:latin typeface="Nobile" panose="020B060402020202020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625203" y="1215747"/>
            <a:ext cx="3713321" cy="1610439"/>
          </a:xfrm>
          <a:prstGeom prst="roundRect">
            <a:avLst>
              <a:gd name="adj" fmla="val 921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4" name="Shape 2"/>
          <p:cNvSpPr/>
          <p:nvPr/>
        </p:nvSpPr>
        <p:spPr>
          <a:xfrm>
            <a:off x="1648063" y="1238607"/>
            <a:ext cx="3667601" cy="494705"/>
          </a:xfrm>
          <a:prstGeom prst="roundRect">
            <a:avLst>
              <a:gd name="adj" fmla="val 24460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5" name="Text 3"/>
          <p:cNvSpPr/>
          <p:nvPr/>
        </p:nvSpPr>
        <p:spPr>
          <a:xfrm>
            <a:off x="3358158" y="1331357"/>
            <a:ext cx="247293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812965" y="1853208"/>
            <a:ext cx="2525911" cy="257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Monitorização Contínua</a:t>
            </a:r>
            <a:endParaRPr lang="en-US" sz="1600" dirty="0">
              <a:latin typeface="Nobile" panose="020B060402020202020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812965" y="2182892"/>
            <a:ext cx="3337798" cy="45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Recolha mensal de dados sobre execução, resultados e satisfação</a:t>
            </a:r>
            <a:endParaRPr lang="en-US" sz="1250" dirty="0"/>
          </a:p>
        </p:txBody>
      </p:sp>
      <p:sp>
        <p:nvSpPr>
          <p:cNvPr id="8" name="Shape 6"/>
          <p:cNvSpPr/>
          <p:nvPr/>
        </p:nvSpPr>
        <p:spPr>
          <a:xfrm>
            <a:off x="5458420" y="1215747"/>
            <a:ext cx="3713321" cy="1610439"/>
          </a:xfrm>
          <a:prstGeom prst="roundRect">
            <a:avLst>
              <a:gd name="adj" fmla="val 921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pt-PT">
              <a:latin typeface="Nobile" panose="020B060402020202020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481280" y="1238607"/>
            <a:ext cx="3667601" cy="494705"/>
          </a:xfrm>
          <a:prstGeom prst="roundRect">
            <a:avLst>
              <a:gd name="adj" fmla="val 24460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10" name="Text 8"/>
          <p:cNvSpPr/>
          <p:nvPr/>
        </p:nvSpPr>
        <p:spPr>
          <a:xfrm>
            <a:off x="7191375" y="1331357"/>
            <a:ext cx="247293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5646182" y="1853208"/>
            <a:ext cx="2061567" cy="257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Autoavaliação</a:t>
            </a:r>
            <a:endParaRPr lang="en-US" sz="1600" dirty="0">
              <a:latin typeface="Nobile" panose="020B060402020202020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5646182" y="2182892"/>
            <a:ext cx="3337798" cy="45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3 relatórios com ciclos de aprendizagem e reflexão de equipa</a:t>
            </a:r>
            <a:endParaRPr lang="en-US" sz="1250" dirty="0"/>
          </a:p>
        </p:txBody>
      </p:sp>
      <p:sp>
        <p:nvSpPr>
          <p:cNvPr id="13" name="Shape 11"/>
          <p:cNvSpPr/>
          <p:nvPr/>
        </p:nvSpPr>
        <p:spPr>
          <a:xfrm>
            <a:off x="9291638" y="1215747"/>
            <a:ext cx="3713321" cy="1610439"/>
          </a:xfrm>
          <a:prstGeom prst="roundRect">
            <a:avLst>
              <a:gd name="adj" fmla="val 921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14" name="Shape 12"/>
          <p:cNvSpPr/>
          <p:nvPr/>
        </p:nvSpPr>
        <p:spPr>
          <a:xfrm>
            <a:off x="9314498" y="1238607"/>
            <a:ext cx="3667601" cy="494705"/>
          </a:xfrm>
          <a:prstGeom prst="roundRect">
            <a:avLst>
              <a:gd name="adj" fmla="val 24460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15" name="Text 13"/>
          <p:cNvSpPr/>
          <p:nvPr/>
        </p:nvSpPr>
        <p:spPr>
          <a:xfrm>
            <a:off x="11024592" y="1331357"/>
            <a:ext cx="247293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9479399" y="1853208"/>
            <a:ext cx="2061567" cy="257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Avaliação Externa</a:t>
            </a:r>
            <a:endParaRPr lang="en-US" sz="1600" dirty="0">
              <a:latin typeface="Nobile" panose="020B060402020202020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479399" y="2182892"/>
            <a:ext cx="3337798" cy="45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3 relatórios independentes (inicial, intermédio e final)</a:t>
            </a:r>
            <a:endParaRPr lang="en-US" sz="1250" dirty="0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203" y="3095982"/>
            <a:ext cx="7256145" cy="4537948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1804936" y="5186646"/>
            <a:ext cx="1495971" cy="501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Dashboards Digitais</a:t>
            </a:r>
            <a:endParaRPr lang="en-US" sz="1550" dirty="0">
              <a:latin typeface="Nobile" panose="020B060402020202020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4504954" y="7065368"/>
            <a:ext cx="1495971" cy="5013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Mapa de Riscos</a:t>
            </a:r>
            <a:endParaRPr lang="en-US" sz="1550" dirty="0">
              <a:latin typeface="Nobile" panose="020B0604020202020204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7205390" y="5311021"/>
            <a:ext cx="1495971" cy="250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Matriz RACI</a:t>
            </a:r>
            <a:endParaRPr lang="en-US" sz="1550" dirty="0">
              <a:latin typeface="Nobile" panose="020B0604020202020204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4504954" y="3288323"/>
            <a:ext cx="1495971" cy="250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540"/>
                </a:solidFill>
                <a:latin typeface="Nobile" panose="020B0604020202020204" charset="0"/>
                <a:ea typeface="Fraunces Extra Bold" pitchFamily="34" charset="-122"/>
                <a:cs typeface="Fraunces Extra Bold" pitchFamily="34" charset="-120"/>
              </a:rPr>
              <a:t>Matriz GANTT</a:t>
            </a:r>
            <a:endParaRPr lang="en-US" sz="1550" dirty="0">
              <a:latin typeface="Nobile" panose="020B0604020202020204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9291161" y="4627721"/>
            <a:ext cx="3721418" cy="68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Sistema Integrado de Monitorização e Avaliação (SIMA) com ferramentas digitais para acompanhamento sistemático.</a:t>
            </a:r>
            <a:endParaRPr lang="en-US" sz="1250" dirty="0"/>
          </a:p>
        </p:txBody>
      </p:sp>
      <p:sp>
        <p:nvSpPr>
          <p:cNvPr id="24" name="Text 21"/>
          <p:cNvSpPr/>
          <p:nvPr/>
        </p:nvSpPr>
        <p:spPr>
          <a:xfrm>
            <a:off x="9291161" y="5418892"/>
            <a:ext cx="3721418" cy="68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Reuniões quinzenais de planeamento, reportes trimestrais e informação regular à direção garantem transparência e melhoria contínua.</a:t>
            </a:r>
            <a:endParaRPr lang="en-US" sz="12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4730" y="667583"/>
            <a:ext cx="5548908" cy="620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" pitchFamily="2" charset="0"/>
                <a:ea typeface="Fraunces Extra Bold" pitchFamily="34" charset="-122"/>
                <a:cs typeface="Fraunces Extra Bold" pitchFamily="34" charset="-120"/>
              </a:rPr>
              <a:t>Resultados Esperados</a:t>
            </a:r>
            <a:endParaRPr lang="en-US" sz="3900" dirty="0">
              <a:solidFill>
                <a:schemeClr val="tx1">
                  <a:lumMod val="85000"/>
                  <a:lumOff val="15000"/>
                </a:schemeClr>
              </a:solidFill>
              <a:latin typeface="Nunito Sans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608177" y="2925604"/>
            <a:ext cx="2441734" cy="496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100%</a:t>
            </a:r>
            <a:endParaRPr lang="en-US" sz="3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287" y="1684853"/>
            <a:ext cx="2977753" cy="297775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1608" y="4885849"/>
            <a:ext cx="27951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Atividades Concluídas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94730" y="5300186"/>
            <a:ext cx="426886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7 atividades implementadas com sucesso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094214" y="2925604"/>
            <a:ext cx="2441734" cy="496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66%</a:t>
            </a:r>
            <a:endParaRPr lang="en-US" sz="39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323" y="1684853"/>
            <a:ext cx="2977753" cy="297775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074450" y="4885849"/>
            <a:ext cx="24815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Reconhecimento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180767" y="5300186"/>
            <a:ext cx="4268867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Associados reconhecem melhoria do desempenho da Animar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0580251" y="2925604"/>
            <a:ext cx="2441734" cy="4962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30%</a:t>
            </a:r>
            <a:endParaRPr lang="en-US" sz="39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2360" y="1684853"/>
            <a:ext cx="2977753" cy="297775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560487" y="4885849"/>
            <a:ext cx="24815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Mobilização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9666803" y="5300186"/>
            <a:ext cx="4268867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Organizações envolvidas ativamente nas iniciativas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694610" y="6579211"/>
            <a:ext cx="13240941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A operação C.A.P.A.C.I.T.A.R. consolida a Animar como plataforma nacional de referência, fortalecendo territórios mais inclusivos, sustentáveis e solidários através da economia social.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8411"/>
            <a:ext cx="1070514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Impactos Esperados: Transformação Territorial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89" y="138596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projeto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C.A.P.A.C.I.T.A.R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está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desenhado para gerar impactos mensuráveis e sustentáveis que fortaleçam o movimento de desenvolvimento local e a sua contribuição para as políticas públicas de coesão territorial.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592824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30%</a:t>
            </a:r>
            <a:endParaRPr lang="en-US" sz="5150" dirty="0"/>
          </a:p>
        </p:txBody>
      </p:sp>
      <p:sp>
        <p:nvSpPr>
          <p:cNvPr id="5" name="Text 3"/>
          <p:cNvSpPr/>
          <p:nvPr/>
        </p:nvSpPr>
        <p:spPr>
          <a:xfrm>
            <a:off x="1090613" y="34957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Capacidade Técnica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3925014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Aumento nas organizações associadas através de consultoria especializada e formação contínua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4116467" y="2592824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70%</a:t>
            </a:r>
            <a:endParaRPr lang="en-US" sz="5150" dirty="0"/>
          </a:p>
        </p:txBody>
      </p:sp>
      <p:sp>
        <p:nvSpPr>
          <p:cNvPr id="8" name="Text 6"/>
          <p:cNvSpPr/>
          <p:nvPr/>
        </p:nvSpPr>
        <p:spPr>
          <a:xfrm>
            <a:off x="4413290" y="34957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Taxa de Satisfação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4116467" y="3925014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Das associadas relativamente à utilidade e aplicabilidade dos apoios prestados pelo GIAR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439144" y="2592824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90</a:t>
            </a:r>
            <a:endParaRPr lang="en-US" sz="5150" dirty="0"/>
          </a:p>
        </p:txBody>
      </p:sp>
      <p:sp>
        <p:nvSpPr>
          <p:cNvPr id="11" name="Text 9"/>
          <p:cNvSpPr/>
          <p:nvPr/>
        </p:nvSpPr>
        <p:spPr>
          <a:xfrm>
            <a:off x="7628334" y="3495794"/>
            <a:ext cx="26961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Organizações Apoiadas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439144" y="3925014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Entidades da rede com atendimento técnico direto ao longo do triénio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10761821" y="2592824"/>
            <a:ext cx="30747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240</a:t>
            </a:r>
            <a:endParaRPr lang="en-US" sz="5150" dirty="0"/>
          </a:p>
        </p:txBody>
      </p:sp>
      <p:sp>
        <p:nvSpPr>
          <p:cNvPr id="14" name="Text 12"/>
          <p:cNvSpPr/>
          <p:nvPr/>
        </p:nvSpPr>
        <p:spPr>
          <a:xfrm>
            <a:off x="10938510" y="3495794"/>
            <a:ext cx="27214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Participantes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761821" y="3925014"/>
            <a:ext cx="30747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 webinários, jornadas e academias temáticas de capacitação especializada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200024"/>
            <a:ext cx="13042821" cy="32385"/>
          </a:xfrm>
          <a:prstGeom prst="rect">
            <a:avLst/>
          </a:prstGeom>
          <a:solidFill>
            <a:srgbClr val="3D3838">
              <a:alpha val="50000"/>
            </a:srgbClr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17" name="Text 15"/>
          <p:cNvSpPr/>
          <p:nvPr/>
        </p:nvSpPr>
        <p:spPr>
          <a:xfrm>
            <a:off x="793790" y="5653921"/>
            <a:ext cx="337935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Reconhecimento Institucional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6162437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Crescimento do reconhecimento público e político da Animar como referência nacional em desenvolvimento local participativo, aferido através de participações em espaços de decisão, menções na comunicação social e integração de recomendações em documentos estratégicos oficiais.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564874" y="56539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Coesão Territorial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564874" y="6162437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Reforço da presença da rede em todas as regiões NUTS II através de encontros descentralizados, roteiros territoriais e laboratórios de inovação, garantindo equilíbrio territorial e diversidade de contributos nas decisões estratégicas.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784" y="576024"/>
            <a:ext cx="7948493" cy="584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Um </a:t>
            </a:r>
            <a:r>
              <a:rPr lang="en-US" sz="3650" b="1" dirty="0" err="1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contributo</a:t>
            </a:r>
            <a:r>
              <a:rPr lang="en-US" sz="36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para as Políticas Públicas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37354" y="1298854"/>
            <a:ext cx="13132832" cy="58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4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</a:t>
            </a:r>
            <a:r>
              <a:rPr lang="en-US" sz="140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projeto</a:t>
            </a:r>
            <a:r>
              <a:rPr lang="en-US" sz="14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0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C.A.P.A.C.I.T.A.R</a:t>
            </a:r>
            <a:r>
              <a:rPr lang="en-US" sz="14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r>
              <a:rPr lang="en-US" sz="14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posiciona</a:t>
            </a:r>
            <a:r>
              <a:rPr lang="en-US" sz="14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 rede como parceiro estratégico do Estado na implementação de políticas públicas de coesão social, territorial e desenvolvimento sustentável, em alinhamento com os principais quadros estratégicos nacionais e europeus.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7303770" y="2294453"/>
            <a:ext cx="22860" cy="4578787"/>
          </a:xfrm>
          <a:prstGeom prst="roundRect">
            <a:avLst>
              <a:gd name="adj" fmla="val 343950"/>
            </a:avLst>
          </a:prstGeom>
          <a:solidFill>
            <a:srgbClr val="BCD3DB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5" name="Shape 3"/>
          <p:cNvSpPr/>
          <p:nvPr/>
        </p:nvSpPr>
        <p:spPr>
          <a:xfrm>
            <a:off x="6565880" y="2493526"/>
            <a:ext cx="561618" cy="22860"/>
          </a:xfrm>
          <a:prstGeom prst="roundRect">
            <a:avLst>
              <a:gd name="adj" fmla="val 343950"/>
            </a:avLst>
          </a:prstGeom>
          <a:solidFill>
            <a:srgbClr val="BCD3DB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6" name="Shape 4"/>
          <p:cNvSpPr/>
          <p:nvPr/>
        </p:nvSpPr>
        <p:spPr>
          <a:xfrm>
            <a:off x="7104638" y="2294453"/>
            <a:ext cx="421124" cy="421124"/>
          </a:xfrm>
          <a:prstGeom prst="roundRect">
            <a:avLst>
              <a:gd name="adj" fmla="val 18671"/>
            </a:avLst>
          </a:prstGeom>
          <a:solidFill>
            <a:srgbClr val="D6EDF5"/>
          </a:solidFill>
          <a:ln w="7620">
            <a:solidFill>
              <a:srgbClr val="BCD3DB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7" name="Text 5"/>
          <p:cNvSpPr/>
          <p:nvPr/>
        </p:nvSpPr>
        <p:spPr>
          <a:xfrm>
            <a:off x="7174766" y="2329458"/>
            <a:ext cx="280749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3639503" y="2358747"/>
            <a:ext cx="2739747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Estratégia Portugal 2030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748784" y="2757011"/>
            <a:ext cx="5630466" cy="872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Contributo direto para os objetivos de coesão territorial, transição digital e verde, inovação social e reforço da economia social através de capacitação, investigação e experimentação territorial.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7502902" y="3595449"/>
            <a:ext cx="561618" cy="22860"/>
          </a:xfrm>
          <a:prstGeom prst="roundRect">
            <a:avLst>
              <a:gd name="adj" fmla="val 343950"/>
            </a:avLst>
          </a:prstGeom>
          <a:solidFill>
            <a:srgbClr val="BCD3DB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11" name="Shape 9"/>
          <p:cNvSpPr/>
          <p:nvPr/>
        </p:nvSpPr>
        <p:spPr>
          <a:xfrm>
            <a:off x="7104638" y="3396377"/>
            <a:ext cx="421124" cy="421124"/>
          </a:xfrm>
          <a:prstGeom prst="roundRect">
            <a:avLst>
              <a:gd name="adj" fmla="val 18671"/>
            </a:avLst>
          </a:prstGeom>
          <a:solidFill>
            <a:srgbClr val="D6EDF5"/>
          </a:solidFill>
          <a:ln w="7620">
            <a:solidFill>
              <a:srgbClr val="BCD3DB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12" name="Text 10"/>
          <p:cNvSpPr/>
          <p:nvPr/>
        </p:nvSpPr>
        <p:spPr>
          <a:xfrm>
            <a:off x="7174766" y="3431381"/>
            <a:ext cx="280749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8251150" y="3460671"/>
            <a:ext cx="2340054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Agenda 2030 - ODS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8251150" y="3858935"/>
            <a:ext cx="5630466" cy="872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Alinhamento com ODS 1, 2, 3, 4, 5, 7, 8, 10, 11, 12, 13, 14, 15, 16 e 17, com destaque para paz, justiça e instituições eficazes (ODS 16) e parcerias para implementação (ODS 17).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6565880" y="4552950"/>
            <a:ext cx="561618" cy="22860"/>
          </a:xfrm>
          <a:prstGeom prst="roundRect">
            <a:avLst>
              <a:gd name="adj" fmla="val 343950"/>
            </a:avLst>
          </a:prstGeom>
          <a:solidFill>
            <a:srgbClr val="BCD3DB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16" name="Shape 14"/>
          <p:cNvSpPr/>
          <p:nvPr/>
        </p:nvSpPr>
        <p:spPr>
          <a:xfrm>
            <a:off x="7104638" y="4353878"/>
            <a:ext cx="421124" cy="421124"/>
          </a:xfrm>
          <a:prstGeom prst="roundRect">
            <a:avLst>
              <a:gd name="adj" fmla="val 18671"/>
            </a:avLst>
          </a:prstGeom>
          <a:solidFill>
            <a:srgbClr val="D6EDF5"/>
          </a:solidFill>
          <a:ln w="7620">
            <a:solidFill>
              <a:srgbClr val="BCD3DB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17" name="Text 15"/>
          <p:cNvSpPr/>
          <p:nvPr/>
        </p:nvSpPr>
        <p:spPr>
          <a:xfrm>
            <a:off x="7174766" y="4388882"/>
            <a:ext cx="280749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3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2438757" y="4418171"/>
            <a:ext cx="3940493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Estratégia Nacional Economia Social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748784" y="4816435"/>
            <a:ext cx="5630466" cy="872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Reforço da capacitação institucional, governança democrática, sustentabilidade financeira e reconhecimento público das organizações da economia social como agentes de política pública.</a:t>
            </a:r>
            <a:endParaRPr lang="en-US" sz="1450" dirty="0"/>
          </a:p>
        </p:txBody>
      </p:sp>
      <p:sp>
        <p:nvSpPr>
          <p:cNvPr id="20" name="Shape 18"/>
          <p:cNvSpPr/>
          <p:nvPr/>
        </p:nvSpPr>
        <p:spPr>
          <a:xfrm>
            <a:off x="7502902" y="5510451"/>
            <a:ext cx="561618" cy="22860"/>
          </a:xfrm>
          <a:prstGeom prst="roundRect">
            <a:avLst>
              <a:gd name="adj" fmla="val 343950"/>
            </a:avLst>
          </a:prstGeom>
          <a:solidFill>
            <a:srgbClr val="BCD3DB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21" name="Shape 19"/>
          <p:cNvSpPr/>
          <p:nvPr/>
        </p:nvSpPr>
        <p:spPr>
          <a:xfrm>
            <a:off x="7104638" y="5311378"/>
            <a:ext cx="421124" cy="421124"/>
          </a:xfrm>
          <a:prstGeom prst="roundRect">
            <a:avLst>
              <a:gd name="adj" fmla="val 18671"/>
            </a:avLst>
          </a:prstGeom>
          <a:solidFill>
            <a:srgbClr val="D6EDF5"/>
          </a:solidFill>
          <a:ln w="7620">
            <a:solidFill>
              <a:srgbClr val="BCD3DB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22" name="Text 20"/>
          <p:cNvSpPr/>
          <p:nvPr/>
        </p:nvSpPr>
        <p:spPr>
          <a:xfrm>
            <a:off x="7174766" y="5346383"/>
            <a:ext cx="280749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4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8251150" y="5375672"/>
            <a:ext cx="3647003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3D3838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Política de Coesão UE 2021-2027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8251150" y="5773936"/>
            <a:ext cx="5630466" cy="872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Contribuição para territórios mais inteligentes, verdes, conectados, sociais e próximos dos cidadãos através de inovação, participação e cooperação transnacional.</a:t>
            </a:r>
            <a:endParaRPr lang="en-US" sz="1450" dirty="0"/>
          </a:p>
        </p:txBody>
      </p:sp>
      <p:sp>
        <p:nvSpPr>
          <p:cNvPr id="25" name="Text 23"/>
          <p:cNvSpPr/>
          <p:nvPr/>
        </p:nvSpPr>
        <p:spPr>
          <a:xfrm>
            <a:off x="748784" y="7071836"/>
            <a:ext cx="13132832" cy="58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Animar posiciona-se como </a:t>
            </a:r>
            <a:r>
              <a:rPr lang="en-US" sz="145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intermediária entre a ação local e a decisão política</a:t>
            </a:r>
            <a:r>
              <a:rPr lang="en-US" sz="14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transformando conhecimento territorial em evidências para formulação de políticas públicas mais informadas, territorializadas e participativas.</a:t>
            </a:r>
            <a:endParaRPr lang="en-US" sz="1450" dirty="0"/>
          </a:p>
        </p:txBody>
      </p:sp>
    </p:spTree>
    <p:extLst>
      <p:ext uri="{BB962C8B-B14F-4D97-AF65-F5344CB8AC3E}">
        <p14:creationId xmlns:p14="http://schemas.microsoft.com/office/powerpoint/2010/main" val="1214763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93790" y="698122"/>
            <a:ext cx="104089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" pitchFamily="2" charset="0"/>
                <a:ea typeface="Fraunces Extra Bold" pitchFamily="34" charset="-122"/>
                <a:cs typeface="Fraunces Extra Bold" pitchFamily="34" charset="-120"/>
              </a:rPr>
              <a:t>Uma Rede ao Serviço dos Territórios</a:t>
            </a:r>
            <a:endParaRPr lang="en-US" sz="4450" dirty="0">
              <a:solidFill>
                <a:schemeClr val="tx1">
                  <a:lumMod val="85000"/>
                  <a:lumOff val="15000"/>
                </a:schemeClr>
              </a:solidFill>
              <a:latin typeface="Nunito Sans" pitchFamily="2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85558"/>
            <a:ext cx="8284131" cy="469427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631442" y="2300287"/>
            <a:ext cx="42051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A Animar representa o movimento de desenvolvimento local em Portugal, promovendo capacitação, conhecimento e cooperação entre organizações da economia social.</a:t>
            </a:r>
            <a:endParaRPr lang="en-US" sz="17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638943" y="4432696"/>
            <a:ext cx="4205168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Esta operação reforça a capacidade institucional, técnica e colaborativa da Rede, consolidando um modelo de atuação orientado para o desenvolvimento sustentável, coesão territorial e igualdade de oportunidades.</a:t>
            </a:r>
            <a:endParaRPr lang="en-US" sz="17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8014"/>
            <a:ext cx="65446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" pitchFamily="2" charset="0"/>
                <a:ea typeface="Fraunces Extra Bold" pitchFamily="34" charset="-122"/>
                <a:cs typeface="Fraunces Extra Bold" pitchFamily="34" charset="-120"/>
              </a:rPr>
              <a:t>Objetivo Estratégico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Nunito Sans" pitchFamily="2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89" y="2368772"/>
            <a:ext cx="2367558" cy="4193024"/>
          </a:xfrm>
          <a:prstGeom prst="roundRect">
            <a:avLst>
              <a:gd name="adj" fmla="val 8623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5" name="Text 2"/>
          <p:cNvSpPr/>
          <p:nvPr/>
        </p:nvSpPr>
        <p:spPr>
          <a:xfrm>
            <a:off x="921450" y="2760838"/>
            <a:ext cx="2140744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Desenvolvimento em Rede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0603" y="3830787"/>
            <a:ext cx="191393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Estratégia qualificada assente no reforço da capacitação e animação territorial</a:t>
            </a:r>
            <a:endParaRPr lang="en-US" sz="17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388161" y="2368772"/>
            <a:ext cx="2367558" cy="4193024"/>
          </a:xfrm>
          <a:prstGeom prst="roundRect">
            <a:avLst>
              <a:gd name="adj" fmla="val 8623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8" name="Text 5"/>
          <p:cNvSpPr/>
          <p:nvPr/>
        </p:nvSpPr>
        <p:spPr>
          <a:xfrm>
            <a:off x="3614975" y="2760838"/>
            <a:ext cx="214074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Cooperação Multiescalar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3614975" y="3866909"/>
            <a:ext cx="19139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Articulação local, nacional e europeia fortalecendo a economia social</a:t>
            </a:r>
            <a:endParaRPr lang="en-US" sz="17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982532" y="2368772"/>
            <a:ext cx="2367558" cy="4193024"/>
          </a:xfrm>
          <a:prstGeom prst="roundRect">
            <a:avLst>
              <a:gd name="adj" fmla="val 8623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11" name="Text 8"/>
          <p:cNvSpPr/>
          <p:nvPr/>
        </p:nvSpPr>
        <p:spPr>
          <a:xfrm>
            <a:off x="6209347" y="2760838"/>
            <a:ext cx="214074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Inovação Colaborativa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09347" y="3803892"/>
            <a:ext cx="19139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Digitalização de processos e coprodução de conhecimento aplicado</a:t>
            </a:r>
            <a:endParaRPr lang="en-US" sz="17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793790" y="1115882"/>
            <a:ext cx="1284493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Um Programa Integrado de Fortalecimento Institucional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93730" y="183525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</a:t>
            </a:r>
            <a:r>
              <a:rPr lang="en-US" sz="15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projeto</a:t>
            </a: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C.A.P.A.C.I.T.A.R</a:t>
            </a: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estrutura</a:t>
            </a: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-se em torno de sete eixos estratégicos que, em conjunto, promovem a capacitação técnica, a governança participativa, a inovação social e a sustentabilidade das organizações de desenvolvimento local em Portugal.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Shape 4"/>
          <p:cNvSpPr/>
          <p:nvPr/>
        </p:nvSpPr>
        <p:spPr>
          <a:xfrm>
            <a:off x="793790" y="2878942"/>
            <a:ext cx="3111937" cy="2739033"/>
          </a:xfrm>
          <a:prstGeom prst="roundRect">
            <a:avLst>
              <a:gd name="adj" fmla="val 3043"/>
            </a:avLst>
          </a:prstGeom>
          <a:solidFill>
            <a:schemeClr val="accent6">
              <a:lumMod val="20000"/>
              <a:lumOff val="80000"/>
            </a:schemeClr>
          </a:solidFill>
          <a:ln w="7620">
            <a:solidFill>
              <a:srgbClr val="BCD3DB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7" name="Text 5"/>
          <p:cNvSpPr/>
          <p:nvPr/>
        </p:nvSpPr>
        <p:spPr>
          <a:xfrm>
            <a:off x="999768" y="3084921"/>
            <a:ext cx="269998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Gabinete Integrado de Apoio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999768" y="3824299"/>
            <a:ext cx="269998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Consultoria especializada em contratação pública, RGPD, legislação laboral, financiamento e transição digital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Shape 7"/>
          <p:cNvSpPr/>
          <p:nvPr/>
        </p:nvSpPr>
        <p:spPr>
          <a:xfrm>
            <a:off x="4104084" y="2878942"/>
            <a:ext cx="3111937" cy="2739033"/>
          </a:xfrm>
          <a:prstGeom prst="roundRect">
            <a:avLst>
              <a:gd name="adj" fmla="val 3043"/>
            </a:avLst>
          </a:prstGeom>
          <a:solidFill>
            <a:schemeClr val="accent6">
              <a:lumMod val="20000"/>
              <a:lumOff val="80000"/>
            </a:schemeClr>
          </a:solidFill>
          <a:ln w="7620">
            <a:solidFill>
              <a:srgbClr val="BCD3DB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10" name="Text 8"/>
          <p:cNvSpPr/>
          <p:nvPr/>
        </p:nvSpPr>
        <p:spPr>
          <a:xfrm>
            <a:off x="4310063" y="30849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InvestigAÇÃO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4310063" y="3514141"/>
            <a:ext cx="269998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Produção de conhecimento, cartografia digital e estudos de impacto económico, social e ambiental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Shape 10"/>
          <p:cNvSpPr/>
          <p:nvPr/>
        </p:nvSpPr>
        <p:spPr>
          <a:xfrm>
            <a:off x="7414379" y="2878942"/>
            <a:ext cx="3111818" cy="2739033"/>
          </a:xfrm>
          <a:prstGeom prst="roundRect">
            <a:avLst>
              <a:gd name="adj" fmla="val 3043"/>
            </a:avLst>
          </a:prstGeom>
          <a:solidFill>
            <a:schemeClr val="accent6">
              <a:lumMod val="20000"/>
              <a:lumOff val="80000"/>
            </a:schemeClr>
          </a:solidFill>
          <a:ln w="7620">
            <a:solidFill>
              <a:srgbClr val="BCD3DB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13" name="Text 11"/>
          <p:cNvSpPr/>
          <p:nvPr/>
        </p:nvSpPr>
        <p:spPr>
          <a:xfrm>
            <a:off x="7620357" y="30849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RepresentAÇÃO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7620357" y="3514141"/>
            <a:ext cx="269986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Advocacia institucional e participação ativa em plataformas nacionais e europeias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Shape 13"/>
          <p:cNvSpPr/>
          <p:nvPr/>
        </p:nvSpPr>
        <p:spPr>
          <a:xfrm>
            <a:off x="10724555" y="2878942"/>
            <a:ext cx="3112056" cy="2739033"/>
          </a:xfrm>
          <a:prstGeom prst="roundRect">
            <a:avLst>
              <a:gd name="adj" fmla="val 3043"/>
            </a:avLst>
          </a:prstGeom>
          <a:solidFill>
            <a:schemeClr val="accent6">
              <a:lumMod val="20000"/>
              <a:lumOff val="80000"/>
            </a:schemeClr>
          </a:solidFill>
          <a:ln w="7620">
            <a:solidFill>
              <a:srgbClr val="BCD3DB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16" name="Text 14"/>
          <p:cNvSpPr/>
          <p:nvPr/>
        </p:nvSpPr>
        <p:spPr>
          <a:xfrm>
            <a:off x="10930533" y="30849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QualificAÇÃO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Text 15"/>
          <p:cNvSpPr/>
          <p:nvPr/>
        </p:nvSpPr>
        <p:spPr>
          <a:xfrm>
            <a:off x="10930533" y="3514141"/>
            <a:ext cx="270009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Capacitação contínua através de webinários, jornadas e apoio técnico especializado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93790" y="5959554"/>
            <a:ext cx="4215289" cy="1476256"/>
          </a:xfrm>
          <a:prstGeom prst="roundRect">
            <a:avLst>
              <a:gd name="adj" fmla="val 5647"/>
            </a:avLst>
          </a:prstGeom>
          <a:solidFill>
            <a:schemeClr val="accent6">
              <a:lumMod val="20000"/>
              <a:lumOff val="80000"/>
            </a:schemeClr>
          </a:solidFill>
          <a:ln w="7620">
            <a:solidFill>
              <a:srgbClr val="BCD3DB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19" name="Text 17"/>
          <p:cNvSpPr/>
          <p:nvPr/>
        </p:nvSpPr>
        <p:spPr>
          <a:xfrm>
            <a:off x="999768" y="61655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AnimAÇÃO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Text 18"/>
          <p:cNvSpPr/>
          <p:nvPr/>
        </p:nvSpPr>
        <p:spPr>
          <a:xfrm>
            <a:off x="999768" y="6594753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Eventos marca, roteiros territoriais e fortalecimento da cooperação em rede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Shape 19"/>
          <p:cNvSpPr/>
          <p:nvPr/>
        </p:nvSpPr>
        <p:spPr>
          <a:xfrm>
            <a:off x="5207437" y="5959554"/>
            <a:ext cx="4215408" cy="1476256"/>
          </a:xfrm>
          <a:prstGeom prst="roundRect">
            <a:avLst>
              <a:gd name="adj" fmla="val 5647"/>
            </a:avLst>
          </a:prstGeom>
          <a:solidFill>
            <a:schemeClr val="accent6">
              <a:lumMod val="20000"/>
              <a:lumOff val="80000"/>
            </a:schemeClr>
          </a:solidFill>
          <a:ln w="7620">
            <a:solidFill>
              <a:srgbClr val="BCD3DB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22" name="Text 20"/>
          <p:cNvSpPr/>
          <p:nvPr/>
        </p:nvSpPr>
        <p:spPr>
          <a:xfrm>
            <a:off x="5413415" y="61655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ValorAÇÃO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Text 21"/>
          <p:cNvSpPr/>
          <p:nvPr/>
        </p:nvSpPr>
        <p:spPr>
          <a:xfrm>
            <a:off x="5413415" y="6594753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Comunicação estratégica, produção de conteúdos e visibilidade pública da rede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Shape 22"/>
          <p:cNvSpPr/>
          <p:nvPr/>
        </p:nvSpPr>
        <p:spPr>
          <a:xfrm>
            <a:off x="9621203" y="5959554"/>
            <a:ext cx="4215408" cy="1476256"/>
          </a:xfrm>
          <a:prstGeom prst="roundRect">
            <a:avLst>
              <a:gd name="adj" fmla="val 5647"/>
            </a:avLst>
          </a:prstGeom>
          <a:solidFill>
            <a:schemeClr val="accent6">
              <a:lumMod val="20000"/>
              <a:lumOff val="80000"/>
            </a:schemeClr>
          </a:solidFill>
          <a:ln w="7620">
            <a:solidFill>
              <a:srgbClr val="BCD3DB"/>
            </a:solidFill>
            <a:prstDash val="solid"/>
          </a:ln>
        </p:spPr>
        <p:txBody>
          <a:bodyPr/>
          <a:lstStyle/>
          <a:p>
            <a:endParaRPr lang="pt-PT"/>
          </a:p>
        </p:txBody>
      </p:sp>
      <p:sp>
        <p:nvSpPr>
          <p:cNvPr id="25" name="Text 23"/>
          <p:cNvSpPr/>
          <p:nvPr/>
        </p:nvSpPr>
        <p:spPr>
          <a:xfrm>
            <a:off x="9827181" y="616553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InovAÇÃO</a:t>
            </a:r>
            <a:endParaRPr lang="en-US" sz="19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Text 24"/>
          <p:cNvSpPr/>
          <p:nvPr/>
        </p:nvSpPr>
        <p:spPr>
          <a:xfrm>
            <a:off x="9827181" y="6594753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Laboratórios de inovação social e transição digital com inteligência artificial</a:t>
            </a:r>
            <a:endParaRPr lang="en-US" sz="15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3676"/>
            <a:ext cx="102073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" pitchFamily="2" charset="0"/>
                <a:ea typeface="Fraunces Extra Bold" pitchFamily="34" charset="-122"/>
                <a:cs typeface="Fraunces Extra Bold" pitchFamily="34" charset="-120"/>
              </a:rPr>
              <a:t>Gabinete Integrado de Apoio à Rede</a:t>
            </a:r>
            <a:endParaRPr lang="en-US" sz="4450" dirty="0">
              <a:solidFill>
                <a:schemeClr val="tx1">
                  <a:lumMod val="85000"/>
                  <a:lumOff val="15000"/>
                </a:schemeClr>
              </a:solidFill>
              <a:latin typeface="Nunito Sans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16947" y="2648957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900</a:t>
            </a:r>
            <a:endParaRPr lang="en-US" sz="58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348383" y="3365852"/>
            <a:ext cx="30494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Horas de Consultoria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988475"/>
            <a:ext cx="378922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Apoio especializado anual em contratação pública, RGPD, legislação e financiamento</a:t>
            </a:r>
            <a:endParaRPr lang="en-US" sz="17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097430" y="2682612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10</a:t>
            </a:r>
            <a:endParaRPr lang="en-US" sz="58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553313" y="3365852"/>
            <a:ext cx="35237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Reuniões de Governança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235894" y="3988475"/>
            <a:ext cx="38411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Encontros anuais para planeamento estratégico e participação</a:t>
            </a:r>
            <a:endParaRPr lang="en-US" sz="17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887315" y="2706751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30%</a:t>
            </a:r>
            <a:endParaRPr lang="en-US" sz="58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339626" y="33658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Utilizadores CRM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677996" y="3988475"/>
            <a:ext cx="38411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Associadas ativas na plataforma digital até 2027</a:t>
            </a:r>
            <a:endParaRPr lang="en-US" sz="17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569523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O GIAR assegura apoio técnico contínuo através de consultoria especializada, governança participativa e uma plataforma CRM inovadora.</a:t>
            </a:r>
            <a:endParaRPr lang="en-US" sz="17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667619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Esta estrutura promove eficiência, transparência e transição digital, fortalecendo a capacidade de resposta da Rede Animar às necessidades das organizações associadas.</a:t>
            </a:r>
            <a:endParaRPr lang="en-US" sz="17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-3042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9963" y="920710"/>
            <a:ext cx="7824073" cy="1178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" pitchFamily="2" charset="0"/>
                <a:ea typeface="Fraunces Extra Bold" pitchFamily="34" charset="-122"/>
                <a:cs typeface="Fraunces Extra Bold" pitchFamily="34" charset="-120"/>
              </a:rPr>
              <a:t>Produção de Conhecimento Aplicado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Nunito Sans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59963" y="2099429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59963" y="2396847"/>
            <a:ext cx="7824073" cy="2286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6" name="Text 3"/>
          <p:cNvSpPr/>
          <p:nvPr/>
        </p:nvSpPr>
        <p:spPr>
          <a:xfrm>
            <a:off x="659963" y="2536746"/>
            <a:ext cx="2371130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Central de Balanços</a:t>
            </a:r>
            <a:endParaRPr lang="en-US" sz="18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59963" y="2925485"/>
            <a:ext cx="782407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Recolha anual de dados de 60 organizações da Rede</a:t>
            </a:r>
            <a:endParaRPr lang="en-US" sz="14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9963" y="3499723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659963" y="3797141"/>
            <a:ext cx="7824073" cy="2286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10" name="Text 7"/>
          <p:cNvSpPr/>
          <p:nvPr/>
        </p:nvSpPr>
        <p:spPr>
          <a:xfrm>
            <a:off x="659963" y="3937040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Cartografia Digital</a:t>
            </a:r>
            <a:endParaRPr lang="en-US" sz="18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59963" y="4325779"/>
            <a:ext cx="782407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Mapas interativos com perfis atualizados das associadas</a:t>
            </a:r>
            <a:endParaRPr lang="en-US" sz="14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9963" y="4900017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59963" y="5197435"/>
            <a:ext cx="7824073" cy="2286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14" name="Text 11"/>
          <p:cNvSpPr/>
          <p:nvPr/>
        </p:nvSpPr>
        <p:spPr>
          <a:xfrm>
            <a:off x="659963" y="5337334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Estudo de Impacto</a:t>
            </a:r>
            <a:endParaRPr lang="en-US" sz="18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59963" y="5726073"/>
            <a:ext cx="782407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Análise económica, social e ambiental da Rede até 2029</a:t>
            </a:r>
            <a:endParaRPr lang="en-US" sz="14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59963" y="6300311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04</a:t>
            </a:r>
            <a:endParaRPr lang="en-US" sz="1450" dirty="0"/>
          </a:p>
        </p:txBody>
      </p:sp>
      <p:sp>
        <p:nvSpPr>
          <p:cNvPr id="17" name="Shape 14"/>
          <p:cNvSpPr/>
          <p:nvPr/>
        </p:nvSpPr>
        <p:spPr>
          <a:xfrm>
            <a:off x="659963" y="6597729"/>
            <a:ext cx="7824073" cy="2286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pt-PT"/>
          </a:p>
        </p:txBody>
      </p:sp>
      <p:sp>
        <p:nvSpPr>
          <p:cNvPr id="18" name="Text 15"/>
          <p:cNvSpPr/>
          <p:nvPr/>
        </p:nvSpPr>
        <p:spPr>
          <a:xfrm>
            <a:off x="659963" y="6737628"/>
            <a:ext cx="3968234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Fraunces Extra Bold" pitchFamily="34" charset="-122"/>
                <a:cs typeface="Fraunces Extra Bold" pitchFamily="34" charset="-120"/>
              </a:rPr>
              <a:t>Políticas Baseadas em Evidências</a:t>
            </a:r>
            <a:endParaRPr lang="en-US" sz="18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59963" y="7126367"/>
            <a:ext cx="7824073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Apoio à formulação de políticas públicas informadas</a:t>
            </a:r>
            <a:endParaRPr lang="en-US" sz="14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2728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InvestigAÇÃO: Produção de Conhecimento para a Decisão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89" y="2311241"/>
            <a:ext cx="798087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anose="020B0604020202020204" charset="0"/>
                <a:ea typeface="Source Sans 3" pitchFamily="34" charset="-122"/>
                <a:cs typeface="Source Sans 3" pitchFamily="34" charset="-120"/>
              </a:rPr>
              <a:t>A linha de investigação da Animar visa construir uma base robusta de conhecimento sobre o movimento de Desenvolvimento Local em Portugal, transformando dados em informação estratégica que apoie a decisão política e o planeamento territorial.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 panose="020B060402020202020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15794" y="3776420"/>
            <a:ext cx="47157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3" panose="020B0604020202020204" charset="0"/>
                <a:ea typeface="Nunito Sans Bold" pitchFamily="34" charset="-122"/>
                <a:cs typeface="Nunito Sans Bold" pitchFamily="34" charset="-120"/>
              </a:rPr>
              <a:t>Central de Balanços e Estudo de Impacto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 panose="020B060402020202020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115794" y="4129857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anose="020B0604020202020204" charset="0"/>
                <a:ea typeface="Source Sans 3" pitchFamily="34" charset="-122"/>
                <a:cs typeface="Source Sans 3" pitchFamily="34" charset="-120"/>
              </a:rPr>
              <a:t>Levantamento anual de dados de pelo menos 60 organizações da Rede permite actualizar o estudo de impacto económico, social e ambiental, demonstrando o contributo real das organizações para a coesão territorial, inovação social e sustentabilidade.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 panose="020B060402020202020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115794" y="5912223"/>
            <a:ext cx="41380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3" panose="020B0604020202020204" charset="0"/>
                <a:ea typeface="Nunito Sans Bold" pitchFamily="34" charset="-122"/>
                <a:cs typeface="Nunito Sans Bold" pitchFamily="34" charset="-120"/>
              </a:rPr>
              <a:t>Cartografia Digital e Base de Dados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 panose="020B060402020202020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142642" y="6218569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anose="020B0604020202020204" charset="0"/>
                <a:ea typeface="Source Sans 3" pitchFamily="34" charset="-122"/>
                <a:cs typeface="Source Sans 3" pitchFamily="34" charset="-120"/>
              </a:rPr>
              <a:t>Desenvolvimento de mapas digitais interativos com perfil actualizado das organizações, georreferenciação e estatísticas dinâmicas. Esta base articula-se com a Plataforma ODS Local e Base de Dados Social, criando um mapeamento completo das organizações de desenvolvimento local.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 panose="020B060402020202020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8973026" y="2410539"/>
            <a:ext cx="5013960" cy="4946333"/>
          </a:xfrm>
          <a:prstGeom prst="roundRect">
            <a:avLst>
              <a:gd name="adj" fmla="val 2889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/>
          <p:cNvSpPr/>
          <p:nvPr/>
        </p:nvSpPr>
        <p:spPr>
          <a:xfrm>
            <a:off x="9550716" y="26584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Outputs Previstos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550716" y="3117413"/>
            <a:ext cx="4237911" cy="190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 Estudo de Impacto publicado no final do 3.º ano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Infográficos com análise estatística e financeira do setor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Mapas digitais com dados dinâmicos integrados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 parcerias estratégicas incrementadas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70% das associadas com informação atualizada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1420"/>
            <a:ext cx="1131689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RepresentAÇÃO: Voz Ativa nas Políticas Públicas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670" y="169417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Animar assume um papel central na advocacia institucional e representação do movimento de desenvolvimento local perante poderes públicos e sociedade civil, assegurando que as necessidades e contributos das associações sejam integrados nas políticas públicas.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790" y="2756654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3748802"/>
            <a:ext cx="265295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Advocacia Institucional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992148" y="4178022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Emissão de pareceres técnicos, análises sobre legislação, relatórios de impacto e propostas de política pública através de processos participativos com associadas.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1357" y="2756654"/>
            <a:ext cx="4347567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715" y="3748802"/>
            <a:ext cx="30004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Representações Nacionais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5"/>
          <p:cNvSpPr/>
          <p:nvPr/>
        </p:nvSpPr>
        <p:spPr>
          <a:xfrm>
            <a:off x="5339715" y="4178022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30 representações ativas em redes, conselhos e plataformas nacionais e europeias, mais 30 representações regionais e sectoriais ao longo do triénio.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88924" y="2756654"/>
            <a:ext cx="4347567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7282" y="374880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Internacionalização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687282" y="4178022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3 representações internacionais e desenvolvimento de estratégia de internacionalização da Animar, com criação de 3 novas parcerias estratégicas.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8"/>
          <p:cNvSpPr/>
          <p:nvPr/>
        </p:nvSpPr>
        <p:spPr>
          <a:xfrm>
            <a:off x="793790" y="5869781"/>
            <a:ext cx="13042821" cy="1478280"/>
          </a:xfrm>
          <a:prstGeom prst="roundRect">
            <a:avLst>
              <a:gd name="adj" fmla="val 5639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148" y="6165056"/>
            <a:ext cx="248007" cy="19835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438513" y="6117669"/>
            <a:ext cx="121997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Contributo para Política Pública: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Esta subactividade reforça a articulação entre setor público e economia social, apoiando a integração de medidas específicas nos programas nacionais e europeus, em alinhamento com a Estratégia Nacional para a Economia Social e o Plano de Ação para a Economia Social.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5214" y="619197"/>
            <a:ext cx="1045606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QualificAÇÃO: Capacitação Contínua da Rede</a:t>
            </a:r>
            <a:endParaRPr kumimoji="0" lang="en-US" sz="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917733" y="139630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R="0" lvl="0" fontAlgn="auto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</a:rPr>
              <a:t>O eixo de qualificação estrutura-se em múltiplas iniciativas formativas que combinam reflexão estratégica, mentoria entre pares e capacitação prática, promovendo o fortalecimento das competências das organizações da Rede.</a:t>
            </a: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37" y="2472179"/>
            <a:ext cx="980694" cy="98069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23350" y="2800000"/>
            <a:ext cx="1935123" cy="256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Jornadas Animar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1923351" y="3189905"/>
            <a:ext cx="1935123" cy="2361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3 edições anuais integrando a Academia do Ativismo dirigida à juventude e academias temáticas adaptadas às prioridades de cada período, envolvendo 48 participantes ao longo do triénio.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314" y="2472179"/>
            <a:ext cx="980694" cy="98069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97438" y="2597499"/>
            <a:ext cx="1935123" cy="768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Webinários #Aprender em Rede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5"/>
          <p:cNvSpPr/>
          <p:nvPr/>
        </p:nvSpPr>
        <p:spPr>
          <a:xfrm>
            <a:off x="5297438" y="3627586"/>
            <a:ext cx="1935123" cy="2361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Ciclo de 6 webinários anuais de capacitação em políticas públicas, gestão organizacional, igualdade, transição digital e governança democrática, alcançando 240 participantes.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991" y="2472179"/>
            <a:ext cx="980694" cy="98069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620115" y="2570585"/>
            <a:ext cx="1935123" cy="512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Apoio Técnico Especializado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7"/>
          <p:cNvSpPr/>
          <p:nvPr/>
        </p:nvSpPr>
        <p:spPr>
          <a:xfrm>
            <a:off x="8606976" y="3259393"/>
            <a:ext cx="1935123" cy="20994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1500 horas anuais de consultoria em RGPD, apoio jurídico e análise de dados, com capacitação interna da equipa técnica em matérias de gestão e compliance.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662" y="2472173"/>
            <a:ext cx="980825" cy="98082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942912" y="2531771"/>
            <a:ext cx="1935123" cy="512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Conselho Consultivo</a:t>
            </a: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1956050" y="3259393"/>
            <a:ext cx="1935123" cy="2361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D3838"/>
                </a:solidFill>
                <a:effectLst/>
                <a:uLnTx/>
                <a:uFillTx/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Órgão permanente de diálogo com ensino superior e especialistas, com Encontro Anual aberto a associadas e parceiros, produzindo recomendações para políticas públicas.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7"/>
          <p:cNvSpPr/>
          <p:nvPr/>
        </p:nvSpPr>
        <p:spPr>
          <a:xfrm>
            <a:off x="835214" y="7486039"/>
            <a:ext cx="1342232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Meta: </a:t>
            </a:r>
            <a:r>
              <a:rPr lang="en-US" sz="17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Capacitar</a:t>
            </a: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 400 </a:t>
            </a:r>
            <a:r>
              <a:rPr lang="en-US" sz="17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participantes</a:t>
            </a: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até</a:t>
            </a: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 2029, </a:t>
            </a:r>
            <a:r>
              <a:rPr lang="en-US" sz="17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promovendo</a:t>
            </a: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competências</a:t>
            </a: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em</a:t>
            </a: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inovação</a:t>
            </a: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 social, </a:t>
            </a:r>
            <a:r>
              <a:rPr lang="en-US" sz="17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gestão</a:t>
            </a: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sustentável</a:t>
            </a:r>
            <a:r>
              <a:rPr lang="en-US" sz="175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3" panose="020B0604020202020204" charset="0"/>
                <a:ea typeface="Nobile" pitchFamily="34" charset="-122"/>
                <a:cs typeface="Nobile" pitchFamily="34" charset="-120"/>
              </a:rPr>
              <a:t> e IG</a:t>
            </a:r>
            <a:endParaRPr lang="en-US" sz="1750" dirty="0">
              <a:solidFill>
                <a:schemeClr val="tx1">
                  <a:lumMod val="85000"/>
                  <a:lumOff val="15000"/>
                </a:schemeClr>
              </a:solidFill>
              <a:latin typeface="Source Sans 3" panose="020B06040202020202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2035</Words>
  <Application>Microsoft Office PowerPoint</Application>
  <PresentationFormat>Personalizados</PresentationFormat>
  <Paragraphs>212</Paragraphs>
  <Slides>17</Slides>
  <Notes>17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17</vt:i4>
      </vt:variant>
    </vt:vector>
  </HeadingPairs>
  <TitlesOfParts>
    <vt:vector size="28" baseType="lpstr">
      <vt:lpstr>Arial</vt:lpstr>
      <vt:lpstr>Nunito Sans Bold</vt:lpstr>
      <vt:lpstr>Calibri</vt:lpstr>
      <vt:lpstr>Nobile</vt:lpstr>
      <vt:lpstr>Fraunces Extra Bold</vt:lpstr>
      <vt:lpstr>Nunito Sans</vt:lpstr>
      <vt:lpstr>Aptos</vt:lpstr>
      <vt:lpstr>Fraunces Light</vt:lpstr>
      <vt:lpstr>Source Sans 3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Tânia Gaspar</dc:creator>
  <cp:lastModifiedBy>Tânia Gaspar</cp:lastModifiedBy>
  <cp:revision>2</cp:revision>
  <cp:lastPrinted>2026-02-12T14:34:59Z</cp:lastPrinted>
  <dcterms:created xsi:type="dcterms:W3CDTF">2026-02-12T12:13:29Z</dcterms:created>
  <dcterms:modified xsi:type="dcterms:W3CDTF">2026-02-12T14:39:44Z</dcterms:modified>
</cp:coreProperties>
</file>